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6C5FDA6-8EA4-43BF-8A0C-9C931B394015}">
  <a:tblStyle styleId="{C6C5FDA6-8EA4-43BF-8A0C-9C931B394015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DFD"/>
          </a:solidFill>
        </a:fill>
      </a:tcStyle>
    </a:wholeTbl>
    <a:band1H>
      <a:tcTxStyle b="off" i="off"/>
      <a:tcStyle>
        <a:fill>
          <a:solidFill>
            <a:srgbClr val="CDD8FB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8FB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99845"/>
            <a:ext cx="5486400" cy="3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685800" y="1143000"/>
            <a:ext cx="5486400" cy="3087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/>
          <p:nvPr>
            <p:ph idx="1" type="body"/>
          </p:nvPr>
        </p:nvSpPr>
        <p:spPr>
          <a:xfrm>
            <a:off x="685800" y="4399845"/>
            <a:ext cx="5486400" cy="3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7" name="Google Shape;77;p3:notes"/>
          <p:cNvSpPr/>
          <p:nvPr>
            <p:ph idx="2" type="sldImg"/>
          </p:nvPr>
        </p:nvSpPr>
        <p:spPr>
          <a:xfrm>
            <a:off x="685800" y="1143000"/>
            <a:ext cx="5486400" cy="3087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85800" y="4399845"/>
            <a:ext cx="5486400" cy="3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Impact &amp; Effort: Low, Medium, High</a:t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685800" y="1143000"/>
            <a:ext cx="5486400" cy="3087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 txBox="1"/>
          <p:nvPr>
            <p:ph idx="1" type="body"/>
          </p:nvPr>
        </p:nvSpPr>
        <p:spPr>
          <a:xfrm>
            <a:off x="685800" y="4399845"/>
            <a:ext cx="5486400" cy="3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6:notes"/>
          <p:cNvSpPr/>
          <p:nvPr>
            <p:ph idx="2" type="sldImg"/>
          </p:nvPr>
        </p:nvSpPr>
        <p:spPr>
          <a:xfrm>
            <a:off x="685800" y="1143000"/>
            <a:ext cx="5486400" cy="30876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_2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308600" y="2266950"/>
            <a:ext cx="82257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000">
                <a:solidFill>
                  <a:srgbClr val="53565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2" type="title"/>
          </p:nvPr>
        </p:nvSpPr>
        <p:spPr>
          <a:xfrm>
            <a:off x="308600" y="1821550"/>
            <a:ext cx="8225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4000">
                <a:solidFill>
                  <a:srgbClr val="53565A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53565A"/>
                </a:solidFill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288">
          <p15:clr>
            <a:srgbClr val="FA7B17"/>
          </p15:clr>
        </p15:guide>
        <p15:guide id="2" pos="5472">
          <p15:clr>
            <a:srgbClr val="FA7B17"/>
          </p15:clr>
        </p15:guide>
        <p15:guide id="3" orient="horz" pos="288">
          <p15:clr>
            <a:srgbClr val="FA7B17"/>
          </p15:clr>
        </p15:guide>
        <p15:guide id="4" orient="horz" pos="2952">
          <p15:clr>
            <a:srgbClr val="FA7B17"/>
          </p15:clr>
        </p15:guide>
        <p15:guide id="5" orient="horz" pos="3048">
          <p15:clr>
            <a:srgbClr val="FA7B17"/>
          </p15:clr>
        </p15:guide>
        <p15:guide id="6" orient="horz" pos="3143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0"/>
            <a:ext cx="9144000" cy="5143500"/>
          </a:xfrm>
          <a:custGeom>
            <a:rect b="b" l="l" r="r" t="t"/>
            <a:pathLst>
              <a:path extrusionOk="0" h="5143500" w="914400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53565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3"/>
          <p:cNvSpPr/>
          <p:nvPr/>
        </p:nvSpPr>
        <p:spPr>
          <a:xfrm>
            <a:off x="0" y="4699629"/>
            <a:ext cx="9144000" cy="444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1768899" y="2058574"/>
            <a:ext cx="5606100" cy="5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i="0" sz="3600">
                <a:solidFill>
                  <a:srgbClr val="FFB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1409645" y="1580384"/>
            <a:ext cx="6324600" cy="19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i="0" sz="1400">
                <a:solidFill>
                  <a:srgbClr val="003C7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7797" l="0" r="0" t="7805"/>
          <a:stretch/>
        </p:blipFill>
        <p:spPr>
          <a:xfrm>
            <a:off x="0" y="0"/>
            <a:ext cx="9144003" cy="514348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/>
          <p:nvPr/>
        </p:nvSpPr>
        <p:spPr>
          <a:xfrm>
            <a:off x="-7825" y="-12"/>
            <a:ext cx="9144000" cy="5143500"/>
          </a:xfrm>
          <a:prstGeom prst="rect">
            <a:avLst/>
          </a:prstGeom>
          <a:solidFill>
            <a:srgbClr val="1B1C1C">
              <a:alpha val="2901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322625" y="2086450"/>
            <a:ext cx="8258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2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 Guide</a:t>
            </a:r>
            <a:endParaRPr b="1" i="0" sz="42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340731" y="2748999"/>
            <a:ext cx="4311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1H FY21 – [Your Business Name Here]</a:t>
            </a:r>
            <a:endParaRPr b="0" i="0" sz="12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251400" y="231475"/>
            <a:ext cx="7815300" cy="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noAutofit/>
          </a:bodyPr>
          <a:lstStyle/>
          <a:p>
            <a:pPr indent="-38100" lvl="0" marL="50800" marR="5080" rtl="0" algn="l">
              <a:lnSpc>
                <a:spcPct val="1002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A4A7A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 Guide </a:t>
            </a:r>
            <a:r>
              <a:rPr b="0" i="0" lang="en-US" sz="1400" u="none" cap="none" strike="noStrike">
                <a:solidFill>
                  <a:srgbClr val="A4A7A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| Big Question</a:t>
            </a:r>
            <a:endParaRPr b="0" i="0" sz="1400" u="none" cap="none" strike="noStrike">
              <a:solidFill>
                <a:srgbClr val="A4A7A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12700" marR="5080" rtl="0" algn="ctr">
              <a:lnSpc>
                <a:spcPct val="999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B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928200" y="1533300"/>
            <a:ext cx="22872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003E6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do we organize our work?</a:t>
            </a:r>
            <a:endParaRPr b="1" i="0" sz="3000" u="none" cap="none" strike="noStrike">
              <a:solidFill>
                <a:srgbClr val="003E6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71" name="Google Shape;71;p15"/>
          <p:cNvCxnSpPr/>
          <p:nvPr/>
        </p:nvCxnSpPr>
        <p:spPr>
          <a:xfrm>
            <a:off x="4300050" y="729875"/>
            <a:ext cx="0" cy="3452100"/>
          </a:xfrm>
          <a:prstGeom prst="straightConnector1">
            <a:avLst/>
          </a:prstGeom>
          <a:noFill/>
          <a:ln cap="flat" cmpd="sng" w="9525">
            <a:solidFill>
              <a:srgbClr val="A4A7A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p15"/>
          <p:cNvSpPr txBox="1"/>
          <p:nvPr/>
        </p:nvSpPr>
        <p:spPr>
          <a:xfrm>
            <a:off x="4665401" y="1001696"/>
            <a:ext cx="3971700" cy="29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rgbClr val="31AC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Objective(s)</a:t>
            </a:r>
            <a:endParaRPr b="1" i="0" sz="1100" u="none" cap="none" strike="noStrike">
              <a:solidFill>
                <a:srgbClr val="31ACB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9999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big picture achievement that you’re seeking. Think in terms of aspirational, yet attainable accomplishment that will take a year or more to complete. (Business or Dept. Level)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99999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rgbClr val="31AC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Priorities</a:t>
            </a:r>
            <a:endParaRPr b="1" i="0" sz="1100" u="none" cap="none" strike="noStrike">
              <a:solidFill>
                <a:srgbClr val="31ACB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9999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Defining your most important work where you’re concentrating your time, people, and/or budget resources in support of your objectives.</a:t>
            </a:r>
            <a:endParaRPr b="0" i="0" sz="1000" u="none" cap="none" strike="noStrike">
              <a:solidFill>
                <a:srgbClr val="99999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99999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rgbClr val="31AC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Goal(s)</a:t>
            </a:r>
            <a:endParaRPr b="1" i="0" sz="1100" u="none" cap="none" strike="noStrike">
              <a:solidFill>
                <a:srgbClr val="31ACB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9999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measurable target(s) you’ve set and are using to track your success in support of your priorities.</a:t>
            </a:r>
            <a:br>
              <a:rPr b="1" i="0" lang="en-US" sz="1100" u="none" cap="none" strike="noStrike">
                <a:solidFill>
                  <a:srgbClr val="999999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br>
              <a:rPr b="1" i="0" lang="en-US" sz="1100" u="none" cap="none" strike="noStrike">
                <a:solidFill>
                  <a:srgbClr val="999999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1" i="0" lang="en-US" sz="1100" u="none" cap="none" strike="noStrike">
                <a:solidFill>
                  <a:srgbClr val="31ACB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Strategy</a:t>
            </a:r>
            <a:br>
              <a:rPr b="1" i="0" lang="en-US" sz="1100" u="none" cap="none" strike="noStrike">
                <a:solidFill>
                  <a:srgbClr val="999999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1000" u="none" cap="none" strike="noStrike">
                <a:solidFill>
                  <a:srgbClr val="99999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route you’re taking. The work choices you’re making to create the focus your work needs in support of your goals.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00" y="4797825"/>
            <a:ext cx="707574" cy="13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 rotWithShape="1">
          <a:blip r:embed="rId4">
            <a:alphaModFix/>
          </a:blip>
          <a:srcRect b="0" l="0" r="0" t="19"/>
          <a:stretch/>
        </p:blipFill>
        <p:spPr>
          <a:xfrm>
            <a:off x="8066700" y="4876850"/>
            <a:ext cx="797175" cy="5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/>
        </p:nvSpPr>
        <p:spPr>
          <a:xfrm>
            <a:off x="251400" y="231475"/>
            <a:ext cx="7815300" cy="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noAutofit/>
          </a:bodyPr>
          <a:lstStyle/>
          <a:p>
            <a:pPr indent="-38100" lvl="0" marL="50800" marR="5080" rtl="0" algn="l">
              <a:lnSpc>
                <a:spcPct val="1002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A4A7A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 Guide </a:t>
            </a:r>
            <a:r>
              <a:rPr b="0" i="0" lang="en-US" sz="1400" u="none" cap="none" strike="noStrike">
                <a:solidFill>
                  <a:srgbClr val="A4A7A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| Plan on a Page</a:t>
            </a:r>
            <a:endParaRPr b="1" i="0" sz="3600" u="none" cap="none" strike="noStrike">
              <a:solidFill>
                <a:srgbClr val="A4A7A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0" name="Google Shape;80;p16"/>
          <p:cNvGraphicFramePr/>
          <p:nvPr/>
        </p:nvGraphicFramePr>
        <p:xfrm>
          <a:off x="2125" y="6754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{C6C5FDA6-8EA4-43BF-8A0C-9C931B394015}</a:tableStyleId>
              </a:tblPr>
              <a:tblGrid>
                <a:gridCol w="1509250"/>
                <a:gridCol w="1538025"/>
                <a:gridCol w="1523650"/>
                <a:gridCol w="1523650"/>
                <a:gridCol w="1564025"/>
                <a:gridCol w="1483275"/>
              </a:tblGrid>
              <a:tr h="59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Objectives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Priorities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Goals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Strategy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Key Actions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Risks &amp; Dependencies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</a:tr>
              <a:tr h="3324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Heading</a:t>
                      </a:r>
                      <a:endParaRPr b="1" i="0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Short description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Heading</a:t>
                      </a:r>
                      <a:endParaRPr b="1" i="0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Short description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Heading</a:t>
                      </a:r>
                      <a:endParaRPr b="1" i="0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Short description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Heading</a:t>
                      </a:r>
                      <a:endParaRPr b="1" i="0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Short description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AutoNum type="arabicPeriod"/>
                      </a:pPr>
                      <a:r>
                        <a:rPr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Deliverable Item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Item </a:t>
                      </a:r>
                      <a:endParaRPr sz="1400" u="none" cap="none" strike="noStrike"/>
                    </a:p>
                    <a:p>
                      <a:pPr indent="-177800" lvl="0" marL="2286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-177800" lvl="0" marL="2286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-177800" lvl="0" marL="2286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-177800" lvl="0" marL="2286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-177800" lvl="0" marL="2286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-177800" lvl="0" marL="2286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-177800" lvl="0" marL="2286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</a:tr>
            </a:tbl>
          </a:graphicData>
        </a:graphic>
      </p:graphicFrame>
      <p:pic>
        <p:nvPicPr>
          <p:cNvPr id="81" name="Google Shape;8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00" y="4797825"/>
            <a:ext cx="707574" cy="13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 rotWithShape="1">
          <a:blip r:embed="rId4">
            <a:alphaModFix/>
          </a:blip>
          <a:srcRect b="0" l="0" r="0" t="19"/>
          <a:stretch/>
        </p:blipFill>
        <p:spPr>
          <a:xfrm>
            <a:off x="8066700" y="4876850"/>
            <a:ext cx="797175" cy="5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 b="7889" l="0" r="0" t="7898"/>
          <a:stretch/>
        </p:blipFill>
        <p:spPr>
          <a:xfrm>
            <a:off x="0" y="0"/>
            <a:ext cx="9144003" cy="5143482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/>
          <p:nvPr/>
        </p:nvSpPr>
        <p:spPr>
          <a:xfrm>
            <a:off x="-7825" y="-7825"/>
            <a:ext cx="9144000" cy="5143500"/>
          </a:xfrm>
          <a:prstGeom prst="rect">
            <a:avLst/>
          </a:prstGeom>
          <a:solidFill>
            <a:srgbClr val="1B1C1C">
              <a:alpha val="2901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322625" y="2010250"/>
            <a:ext cx="8258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Rest of 2021</a:t>
            </a:r>
            <a:endParaRPr b="1" i="0" sz="4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340731" y="2748999"/>
            <a:ext cx="4311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Coalescing Ideas</a:t>
            </a:r>
            <a:endParaRPr b="0" i="0" sz="12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/>
        </p:nvSpPr>
        <p:spPr>
          <a:xfrm>
            <a:off x="251400" y="231475"/>
            <a:ext cx="7815300" cy="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noAutofit/>
          </a:bodyPr>
          <a:lstStyle/>
          <a:p>
            <a:pPr indent="-38100" lvl="0" marL="50800" marR="5080" rtl="0" algn="l">
              <a:lnSpc>
                <a:spcPct val="1002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A4A7A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 Guide </a:t>
            </a:r>
            <a:r>
              <a:rPr b="0" i="0" lang="en-US" sz="1400" u="none" cap="none" strike="noStrike">
                <a:solidFill>
                  <a:srgbClr val="A4A7A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| Big Picture Proposals</a:t>
            </a:r>
            <a:endParaRPr b="1" i="0" sz="3600" u="none" cap="none" strike="noStrike">
              <a:solidFill>
                <a:srgbClr val="A4A7A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6" name="Google Shape;96;p18"/>
          <p:cNvGraphicFramePr/>
          <p:nvPr/>
        </p:nvGraphicFramePr>
        <p:xfrm>
          <a:off x="0" y="6754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{C6C5FDA6-8EA4-43BF-8A0C-9C931B394015}</a:tableStyleId>
              </a:tblPr>
              <a:tblGrid>
                <a:gridCol w="2489700"/>
                <a:gridCol w="1511925"/>
                <a:gridCol w="1455850"/>
                <a:gridCol w="1405050"/>
                <a:gridCol w="2281475"/>
              </a:tblGrid>
              <a:tr h="59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Initiative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Level of Impact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Level of Effort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Timeframe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Context Bullets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</a:tr>
              <a:tr h="3324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Heading</a:t>
                      </a:r>
                      <a:endParaRPr b="1" i="0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Short description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Low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Medium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High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Low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Medium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High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Heading</a:t>
                      </a:r>
                      <a:endParaRPr b="1" i="0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0" i="1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Short description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Item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</a:tr>
            </a:tbl>
          </a:graphicData>
        </a:graphic>
      </p:graphicFrame>
      <p:pic>
        <p:nvPicPr>
          <p:cNvPr id="97" name="Google Shape;9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00" y="4797825"/>
            <a:ext cx="707574" cy="13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 rotWithShape="1">
          <a:blip r:embed="rId4">
            <a:alphaModFix/>
          </a:blip>
          <a:srcRect b="0" l="0" r="0" t="19"/>
          <a:stretch/>
        </p:blipFill>
        <p:spPr>
          <a:xfrm>
            <a:off x="8066700" y="4876850"/>
            <a:ext cx="797175" cy="5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/>
        </p:nvSpPr>
        <p:spPr>
          <a:xfrm>
            <a:off x="251400" y="231475"/>
            <a:ext cx="7815300" cy="4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noAutofit/>
          </a:bodyPr>
          <a:lstStyle/>
          <a:p>
            <a:pPr indent="-38100" lvl="0" marL="50800" marR="5080" rtl="0" algn="l">
              <a:lnSpc>
                <a:spcPct val="1002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A4A7A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 Guide </a:t>
            </a:r>
            <a:r>
              <a:rPr b="0" i="0" lang="en-US" sz="1400" u="none" cap="none" strike="noStrike">
                <a:solidFill>
                  <a:srgbClr val="A4A7A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| Parking Lot Exercise</a:t>
            </a:r>
            <a:endParaRPr b="0" i="0" sz="1400" u="none" cap="none" strike="noStrike">
              <a:solidFill>
                <a:srgbClr val="A4A7A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5080" rtl="0" algn="ctr">
              <a:lnSpc>
                <a:spcPct val="999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FFB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4" name="Google Shape;104;p19"/>
          <p:cNvGraphicFramePr/>
          <p:nvPr/>
        </p:nvGraphicFramePr>
        <p:xfrm>
          <a:off x="0" y="6754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{C6C5FDA6-8EA4-43BF-8A0C-9C931B394015}</a:tableStyleId>
              </a:tblPr>
              <a:tblGrid>
                <a:gridCol w="3019225"/>
                <a:gridCol w="3076775"/>
                <a:gridCol w="3048000"/>
              </a:tblGrid>
              <a:tr h="596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Parking Lot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Doing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Not Doing</a:t>
                      </a:r>
                      <a:endParaRPr sz="1400" u="none" cap="none" strike="noStrike"/>
                    </a:p>
                  </a:txBody>
                  <a:tcPr marT="37725" marB="37725" marR="75450" marL="75450" anchor="ctr">
                    <a:solidFill>
                      <a:srgbClr val="003E6B"/>
                    </a:solidFill>
                  </a:tcPr>
                </a:tc>
              </a:tr>
              <a:tr h="3324925">
                <a:tc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•"/>
                      </a:pPr>
                      <a:r>
                        <a:rPr b="0" i="0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Item (list work here)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95959"/>
                        </a:buClr>
                        <a:buSzPts val="800"/>
                        <a:buFont typeface="Arial"/>
                        <a:buChar char="•"/>
                      </a:pPr>
                      <a:r>
                        <a:rPr b="0" i="0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Item (ignore for now - wait for the workshop)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•"/>
                      </a:pPr>
                      <a:r>
                        <a:rPr b="0" i="0" lang="en-US" sz="800" u="none" cap="none" strike="noStrike">
                          <a:solidFill>
                            <a:srgbClr val="595959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Item (ignore for now - wait for the workshop)</a:t>
                      </a:r>
                      <a:endParaRPr sz="1400" u="none" cap="none" strike="noStrike"/>
                    </a:p>
                    <a:p>
                      <a:pPr indent="-120650" lvl="0" marL="1714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1" sz="800" u="none" cap="none" strike="noStrike">
                        <a:solidFill>
                          <a:srgbClr val="595959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37725" marB="37725" marR="75450" marL="75450">
                    <a:solidFill>
                      <a:srgbClr val="FBFBFB"/>
                    </a:solidFill>
                  </a:tcPr>
                </a:tc>
              </a:tr>
            </a:tbl>
          </a:graphicData>
        </a:graphic>
      </p:graphicFrame>
      <p:pic>
        <p:nvPicPr>
          <p:cNvPr id="105" name="Google Shape;10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400" y="4797825"/>
            <a:ext cx="707574" cy="13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 rotWithShape="1">
          <a:blip r:embed="rId4">
            <a:alphaModFix/>
          </a:blip>
          <a:srcRect b="0" l="0" r="0" t="19"/>
          <a:stretch/>
        </p:blipFill>
        <p:spPr>
          <a:xfrm>
            <a:off x="8066700" y="4876850"/>
            <a:ext cx="797175" cy="5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